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14" r:id="rId5"/>
  </p:sldMasterIdLst>
  <p:notesMasterIdLst>
    <p:notesMasterId r:id="rId22"/>
  </p:notesMasterIdLst>
  <p:handoutMasterIdLst>
    <p:handoutMasterId r:id="rId23"/>
  </p:handoutMasterIdLst>
  <p:sldIdLst>
    <p:sldId id="3844" r:id="rId6"/>
    <p:sldId id="345" r:id="rId7"/>
    <p:sldId id="346" r:id="rId8"/>
    <p:sldId id="347" r:id="rId9"/>
    <p:sldId id="348" r:id="rId10"/>
    <p:sldId id="349" r:id="rId11"/>
    <p:sldId id="350" r:id="rId12"/>
    <p:sldId id="3845" r:id="rId13"/>
    <p:sldId id="352" r:id="rId14"/>
    <p:sldId id="351" r:id="rId15"/>
    <p:sldId id="353" r:id="rId16"/>
    <p:sldId id="3846" r:id="rId17"/>
    <p:sldId id="256" r:id="rId18"/>
    <p:sldId id="257" r:id="rId19"/>
    <p:sldId id="3847" r:id="rId20"/>
    <p:sldId id="3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8" autoAdjust="0"/>
  </p:normalViewPr>
  <p:slideViewPr>
    <p:cSldViewPr snapToGrid="0">
      <p:cViewPr>
        <p:scale>
          <a:sx n="89" d="100"/>
          <a:sy n="89" d="100"/>
        </p:scale>
        <p:origin x="1434" y="56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5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256ED-50C8-3EDE-C254-856D5A96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E0D41-DE04-5015-39F1-8C8EA9AC6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4F249-1DC0-7C6F-02BD-CC4028AD0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FD7F0-C7B8-5018-ED04-CA1B9FB47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44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Global Population Density Distribution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Countries by Population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Language Distribution by Region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 Language Reach by Population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7A16-E021-C915-D3E4-3B79821D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9B322-8FCE-F576-1E60-8CCDEC08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41EB9-0A3D-46A1-D91E-DE1BF45C6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93A5-F901-A548-CD43-C4B364CB4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371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16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1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9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14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1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01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1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8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b6b0ace-fe04-4fc2-86e0-7cb1a11291cf?pbi_source=PowerPoin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b6b0ace-fe04-4fc2-86e0-7cb1a11291cf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46148692-01F9-F0AF-248D-A06D949F3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355" y="1544645"/>
            <a:ext cx="6615137" cy="5373739"/>
          </a:xfrm>
          <a:noFill/>
        </p:spPr>
        <p:txBody>
          <a:bodyPr anchor="ctr">
            <a:normAutofit/>
          </a:bodyPr>
          <a:lstStyle/>
          <a:p>
            <a:r>
              <a:rPr lang="en-US" sz="4400" dirty="0"/>
              <a:t>TRAVEL AGENCY DATA PLATFORM</a:t>
            </a:r>
            <a:br>
              <a:rPr lang="en-US" sz="4400" dirty="0"/>
            </a:br>
            <a:r>
              <a:rPr lang="en-US" sz="4400" dirty="0"/>
              <a:t>PROJECT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ZAINAB OJO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368DFE-73B9-9859-D004-B4DE184AC667}"/>
              </a:ext>
            </a:extLst>
          </p:cNvPr>
          <p:cNvCxnSpPr/>
          <p:nvPr/>
        </p:nvCxnSpPr>
        <p:spPr>
          <a:xfrm flipV="1">
            <a:off x="3252158" y="4597879"/>
            <a:ext cx="5814204" cy="232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41B2C0-63C8-EEB3-4DA7-C7BDADE61BCC}"/>
              </a:ext>
            </a:extLst>
          </p:cNvPr>
          <p:cNvCxnSpPr/>
          <p:nvPr/>
        </p:nvCxnSpPr>
        <p:spPr>
          <a:xfrm flipV="1">
            <a:off x="4244196" y="5934456"/>
            <a:ext cx="3795623" cy="7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19307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CONTAINERIZATION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F1C6071-9180-6CB1-BDC3-F5527C1D807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3905027" y="1754504"/>
            <a:ext cx="7357333" cy="335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Continuous Deployment (CD):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Configured the CD pipeline to automate build and deployment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and Push 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Packaged the ETL code into a Docker image for portability and scalability.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Pushed the Docker image to a cloud-based container registry (e.g., Docker Hub) for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Simplified deployment to ensure the ETL process is consistent across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E21A35-90B9-F235-7F48-11B56D97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/>
          <a:lstStyle/>
          <a:p>
            <a:r>
              <a:rPr lang="en-US" dirty="0"/>
              <a:t>INSIGHTS DERIVED FROM THE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44084A-0289-782C-C2AC-07E397FB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E42B914-1D3F-D0BE-629E-1AC26B41BB7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054711" y="1828800"/>
            <a:ext cx="9222889" cy="41147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Population Density Map</a:t>
            </a:r>
            <a:r>
              <a:rPr lang="en-US" dirty="0"/>
              <a:t>:</a:t>
            </a:r>
          </a:p>
          <a:p>
            <a:r>
              <a:rPr lang="en-US" dirty="0"/>
              <a:t>Highlights global population distribution patterns, revealing densely populated regions such as South Asia and Europe, and sparsely populated areas like deserts and arctic zones.</a:t>
            </a:r>
          </a:p>
          <a:p>
            <a:r>
              <a:rPr lang="en-US" dirty="0"/>
              <a:t>These insights offer opportunities for sustainable development, resource allocation, and identifying potential markets for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Global Influence of English:</a:t>
            </a:r>
          </a:p>
          <a:p>
            <a:r>
              <a:rPr lang="en-US" dirty="0"/>
              <a:t>English emerges as a globally significant language, appearing in all six regions within the dataset.</a:t>
            </a:r>
          </a:p>
          <a:p>
            <a:r>
              <a:rPr lang="en-US" dirty="0"/>
              <a:t>While it is not the most spoken language everywhere, its widespread adoption underscores its role as a universal bridge for communication and commerce.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59554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D10F-227B-D2F1-7E5E-9376E19C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579E9-CA58-8AE4-28F5-5D90530F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/>
          <a:lstStyle/>
          <a:p>
            <a:r>
              <a:rPr lang="en-US" dirty="0"/>
              <a:t>INSIGHTS DERIVED FROM THE DATA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43448-2C04-B1D2-B484-BDE050EF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FF0163C-D326-99AC-178E-750F77B517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828801" y="1828800"/>
            <a:ext cx="9448800" cy="429245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Population by Region:</a:t>
            </a:r>
          </a:p>
          <a:p>
            <a:r>
              <a:rPr lang="en-US" dirty="0"/>
              <a:t>The "Total Population by Region" chart underscores regional population distribution, with Asia dominating at 59.2% of the global total.</a:t>
            </a:r>
          </a:p>
          <a:p>
            <a:r>
              <a:rPr lang="en-US" dirty="0"/>
              <a:t>This statistic emphasizes Asia's prominence in global demographics and its potential as a focal point for global strategies.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Top 10 Countries by Population:</a:t>
            </a:r>
          </a:p>
          <a:p>
            <a:r>
              <a:rPr lang="en-US" dirty="0"/>
              <a:t>The "Top 10 Countries by Population" visual highlights the world's most populous nations, with China leading as the largest.</a:t>
            </a:r>
          </a:p>
          <a:p>
            <a:r>
              <a:rPr lang="en-US" dirty="0"/>
              <a:t>These countries represent key areas for addressing large-scale population needs and opportunities.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Language Reach by Population:</a:t>
            </a:r>
          </a:p>
          <a:p>
            <a:r>
              <a:rPr lang="en-US" dirty="0"/>
              <a:t>The "Language Reach by Population" chart identifies English as the most widely spoken language globally in terms of population reach.</a:t>
            </a:r>
          </a:p>
          <a:p>
            <a:r>
              <a:rPr lang="en-US" dirty="0"/>
              <a:t>Its extensive use spans multiple continents, serving as both a primary and secondary language, reinforcing its pivotal role in global communication.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19128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Global Travel Analytics Dashboard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cs typeface="Segoe UI" charset="0"/>
                <a:hlinkClick r:id="rId3"/>
              </a:rPr>
              <a:t>View in Power BI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11/22/2024 2:33:42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11/22/2024 2:25:02 PM UTC</a:t>
            </a: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Global Population Density Distribution by Country ,Top 10 Countries by Population ,Language Distribution by Region ,pieChart ,actionButton , Language Reach by Population 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C51B-D06B-168F-2085-4DCC9D93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G" dirty="0"/>
          </a:p>
        </p:txBody>
      </p:sp>
      <p:pic>
        <p:nvPicPr>
          <p:cNvPr id="7" name="Content Placeholder 6" descr="Puzzle">
            <a:extLst>
              <a:ext uri="{FF2B5EF4-FFF2-40B4-BE49-F238E27FC236}">
                <a16:creationId xmlns:a16="http://schemas.microsoft.com/office/drawing/2014/main" id="{C0DA61D1-9B84-FE6C-C9C9-EB9803B394A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30275" y="3037663"/>
            <a:ext cx="3032125" cy="2020923"/>
          </a:xfr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4C588F6-4052-9BCB-7F16-8E9075364B6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700" dirty="0"/>
              <a:t>This project exemplifies the development of a robust data platform using modern data engineering practices. By leveraging cloud-based tools, efficient orchestration frameworks, and data modeling techniques, it simplifies complex workflows and delivers actionable insights. These insights empower businesses, such as the travel agency, to make data-driven decisions and unlock new opportunities for growth and innovation.</a:t>
            </a:r>
            <a:endParaRPr lang="en-NG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618E1-91F3-8A44-17D6-C1CE93152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3" name="Content Placeholder 2" descr="Flat lay of stationery">
            <a:extLst>
              <a:ext uri="{FF2B5EF4-FFF2-40B4-BE49-F238E27FC236}">
                <a16:creationId xmlns:a16="http://schemas.microsoft.com/office/drawing/2014/main" id="{85E9F8AB-D674-7629-D59E-03EDF29274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32476" r="1" b="14023"/>
          <a:stretch/>
        </p:blipFill>
        <p:spPr>
          <a:xfrm>
            <a:off x="6475413" y="2438400"/>
            <a:ext cx="4799012" cy="3505200"/>
          </a:xfr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FE715A4-EBE9-B944-B0F2-714FE914C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883920"/>
            <a:ext cx="5311806" cy="505968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 involves developing a Data Platform for a travel agency to process data from the Country REST API into a cloud-based database/data warehouse. The platform is designed to enable the agency's Data Science team to perform predictive analytics, providing actionable insights to recommend tourist destinations based on various data points.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37" y="763479"/>
            <a:ext cx="2576482" cy="5029199"/>
          </a:xfrm>
        </p:spPr>
        <p:txBody>
          <a:bodyPr>
            <a:normAutofit/>
          </a:bodyPr>
          <a:lstStyle/>
          <a:p>
            <a:r>
              <a:rPr lang="en-US" sz="3600" dirty="0"/>
              <a:t>DATA ARCHITECTURE</a:t>
            </a:r>
          </a:p>
        </p:txBody>
      </p:sp>
      <p:pic>
        <p:nvPicPr>
          <p:cNvPr id="10" name="Picture 9" descr="A diagram of a software data platform&#10;&#10;Description automatically generated with medium confidence">
            <a:extLst>
              <a:ext uri="{FF2B5EF4-FFF2-40B4-BE49-F238E27FC236}">
                <a16:creationId xmlns:a16="http://schemas.microsoft.com/office/drawing/2014/main" id="{27BC835F-9B0A-6F12-F2A2-A070733A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04" y="568171"/>
            <a:ext cx="8427815" cy="5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3" y="602141"/>
            <a:ext cx="4802373" cy="2833689"/>
          </a:xfrm>
        </p:spPr>
        <p:txBody>
          <a:bodyPr>
            <a:normAutofit/>
          </a:bodyPr>
          <a:lstStyle/>
          <a:p>
            <a:r>
              <a:rPr lang="en-US" sz="3600" dirty="0"/>
              <a:t>TOOLS AND TECHNOLOGIES</a:t>
            </a:r>
          </a:p>
        </p:txBody>
      </p:sp>
      <p:pic>
        <p:nvPicPr>
          <p:cNvPr id="8" name="Content Placeholder 7" descr="Close up of len's focus gears">
            <a:extLst>
              <a:ext uri="{FF2B5EF4-FFF2-40B4-BE49-F238E27FC236}">
                <a16:creationId xmlns:a16="http://schemas.microsoft.com/office/drawing/2014/main" id="{5C9D6CA6-7E7C-DD03-D28E-5CB01508AD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34704" y="3896728"/>
            <a:ext cx="3119716" cy="2071687"/>
          </a:xfr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4513B-82D6-C1CB-E0DC-84835FD9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9294" y="672655"/>
            <a:ext cx="5713413" cy="502920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Apache Airflow: Orchestration of data flow.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Terraform: Infrastructure provisioning (IAM, Object Storage, etc.).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 DBT: Data modeling (Fact and Dimension tables).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S3 Storage: Storing raw data in Parquet format.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Snowflake: Cloud-based data warehousing.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Power BI/Tableau: Data visualization for insights.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Docker: Containerization for CI/CD.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CI/CD Pipeline: Continuous Integration and Deployment for project automation</a:t>
            </a:r>
            <a:endParaRPr lang="en-NG" sz="1600" b="1" dirty="0"/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264182" cy="5029200"/>
          </a:xfrm>
        </p:spPr>
        <p:txBody>
          <a:bodyPr/>
          <a:lstStyle/>
          <a:p>
            <a:r>
              <a:rPr lang="en-US" b="1" dirty="0"/>
              <a:t>INFRASTRUCTURE PROVISIONING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020445"/>
            <a:ext cx="4802735" cy="5029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Leveraged </a:t>
            </a:r>
            <a:r>
              <a:rPr lang="en-US" sz="1400" b="1" dirty="0"/>
              <a:t>Infrastructure as Code (</a:t>
            </a:r>
            <a:r>
              <a:rPr lang="en-US" sz="1400" b="1" dirty="0" err="1"/>
              <a:t>IaC</a:t>
            </a:r>
            <a:r>
              <a:rPr lang="en-US" sz="1400" b="1" dirty="0"/>
              <a:t>)</a:t>
            </a:r>
            <a:r>
              <a:rPr lang="en-US" sz="1400" dirty="0"/>
              <a:t> using </a:t>
            </a:r>
            <a:r>
              <a:rPr lang="en-US" sz="1400" b="1" dirty="0"/>
              <a:t>Terraform</a:t>
            </a:r>
            <a:r>
              <a:rPr lang="en-US" sz="1400" dirty="0"/>
              <a:t> to efficiently provision and manage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Key resources provisioned: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S3 Bucket</a:t>
            </a:r>
            <a:r>
              <a:rPr lang="en-US" sz="1400" dirty="0"/>
              <a:t>: For storing raw data and Terraform state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IAM Roles and Policies</a:t>
            </a:r>
            <a:r>
              <a:rPr lang="en-US" sz="1400" dirty="0"/>
              <a:t>: To securely grant permissions for accessing and managing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Terraform State Management</a:t>
            </a:r>
            <a:r>
              <a:rPr lang="en-US" sz="1400" dirty="0"/>
              <a:t>: Configured to store the Terraform state file in the </a:t>
            </a:r>
            <a:r>
              <a:rPr lang="en-US" sz="1400" b="1" dirty="0"/>
              <a:t>S3 bucket</a:t>
            </a:r>
            <a:r>
              <a:rPr lang="en-US" sz="1400" dirty="0"/>
              <a:t>, ensuring centralized and secure state tracking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1775534"/>
            <a:ext cx="4953740" cy="2899547"/>
          </a:xfrm>
        </p:spPr>
        <p:txBody>
          <a:bodyPr>
            <a:normAutofit/>
          </a:bodyPr>
          <a:lstStyle/>
          <a:p>
            <a:r>
              <a:rPr lang="en-US" sz="3600" dirty="0"/>
              <a:t>DATA PIPELINE ORCHESTRATION USING AIRFLOW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5A9FEC-73DC-4750-D54D-5C3BAA763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6300" y="646022"/>
            <a:ext cx="6228318" cy="547523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Extract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Fetch raw data from the </a:t>
            </a:r>
            <a:r>
              <a:rPr lang="en-US" sz="1400" b="1" dirty="0"/>
              <a:t>Country REST API </a:t>
            </a:r>
            <a:r>
              <a:rPr lang="en-US" sz="1400" dirty="0"/>
              <a:t>using Airflow's task scheduler.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Store Data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Save the extracted raw data in Parquet format for efficient storage and performance.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Upload the Parquet files into an S3 Bucket, forming the raw data layer.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Transform &amp; Load Data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Extract required attributes (e.g., region, population, languages) from the raw data in S3.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Load the transformed data into Snowflake, a cloud-based data warehouse, for downstream analytics.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Orchestration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Airflow automates the entire workflow: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Extraction from the API.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Staging raw data in the data lake (S3).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Transformation &amp; Loading into Snowflake.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Ensures robust and error-monitored pipelines.</a:t>
            </a:r>
          </a:p>
          <a:p>
            <a:pPr algn="l"/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Transformation &amp; Modeling (DBT)</a:t>
            </a:r>
            <a:endParaRPr lang="en-US" sz="240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787651"/>
            <a:ext cx="5492436" cy="549545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900" dirty="0"/>
              <a:t>Data Loading</a:t>
            </a:r>
          </a:p>
          <a:p>
            <a:r>
              <a:rPr lang="en-US" sz="2900" dirty="0"/>
              <a:t>The cleaned data was loaded into Snowflake from the S3 bucket.</a:t>
            </a:r>
          </a:p>
          <a:p>
            <a:r>
              <a:rPr lang="en-US" sz="2900" dirty="0"/>
              <a:t>Snowflake serves as the central data warehouse, storing structured data for transformation and analytics.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900" dirty="0"/>
              <a:t>Transformation Process Using DBT</a:t>
            </a:r>
          </a:p>
          <a:p>
            <a:r>
              <a:rPr lang="en-US" sz="2900" dirty="0"/>
              <a:t>DBT (Data Build Tool) was used to transform the raw Snowflake data into an analytics-ready format.</a:t>
            </a:r>
          </a:p>
          <a:p>
            <a:r>
              <a:rPr lang="en-US" sz="2900" dirty="0"/>
              <a:t>Models were created to structure the data into Fact and Dimension tables.</a:t>
            </a:r>
          </a:p>
          <a:p>
            <a:r>
              <a:rPr lang="en-US" sz="2900" dirty="0"/>
              <a:t>Modeling Approach</a:t>
            </a:r>
          </a:p>
          <a:p>
            <a:r>
              <a:rPr lang="en-US" sz="2900" dirty="0"/>
              <a:t>Fact Table:</a:t>
            </a:r>
          </a:p>
          <a:p>
            <a:r>
              <a:rPr lang="en-US" sz="2900" dirty="0" err="1"/>
              <a:t>Fact_Countries</a:t>
            </a:r>
            <a:r>
              <a:rPr lang="en-US" sz="2900" dirty="0"/>
              <a:t>: Contains aggregated and measurable data such as total population, area, and population density.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F30B-9F23-A306-4BED-B399B5C5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D7262F-4697-802A-4AEF-0927077BE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Transformation &amp; Modeling (DBT)  CONT.</a:t>
            </a:r>
            <a:endParaRPr lang="en-US" sz="240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170D18-EBCC-649E-9DAE-7C23CB8B34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787651"/>
            <a:ext cx="5492436" cy="5495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Dimension Tables:</a:t>
            </a:r>
          </a:p>
          <a:p>
            <a:r>
              <a:rPr lang="en-US" dirty="0" err="1"/>
              <a:t>Dim_Currency</a:t>
            </a:r>
            <a:r>
              <a:rPr lang="en-US" dirty="0"/>
              <a:t>: Details of currency in each country.</a:t>
            </a:r>
          </a:p>
          <a:p>
            <a:r>
              <a:rPr lang="en-US" dirty="0" err="1"/>
              <a:t>Dim_Countries</a:t>
            </a:r>
            <a:r>
              <a:rPr lang="en-US" dirty="0"/>
              <a:t> Region-specific details like continent and subregion.</a:t>
            </a:r>
          </a:p>
          <a:p>
            <a:r>
              <a:rPr lang="en-US" dirty="0"/>
              <a:t>Additional dimensions include information about currencies, capitals, and other descriptive attributes.</a:t>
            </a:r>
          </a:p>
          <a:p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164-507E-37B6-0B37-23B63CE9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6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CI/CD Implementation for GitHub Repository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Continuous Integration (CI):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checks were implemented to ensure high-quality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Code Linting: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Integrated linting tools into the CI pipeline to enforce coding best practices and standards.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and resolved code issues early in the development cycle, ensuring maintainable and clean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Placeholder 5" descr="A blue screen with white text and blue circles and arrows&#10;&#10;Description automatically generated">
            <a:extLst>
              <a:ext uri="{FF2B5EF4-FFF2-40B4-BE49-F238E27FC236}">
                <a16:creationId xmlns:a16="http://schemas.microsoft.com/office/drawing/2014/main" id="{9D2E99D4-1456-F039-238B-A4183F2A04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582" r="15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{AEA273AD-808C-4E2D-9D38-919A55CD610E}tf66722518_win32</Template>
  <TotalTime>543</TotalTime>
  <Words>1029</Words>
  <Application>Microsoft Office PowerPoint</Application>
  <PresentationFormat>Widescreen</PresentationFormat>
  <Paragraphs>133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Bodoni MT</vt:lpstr>
      <vt:lpstr>Calibri</vt:lpstr>
      <vt:lpstr>Calibri Light</vt:lpstr>
      <vt:lpstr>Segoe UI</vt:lpstr>
      <vt:lpstr>Segoe UI Light</vt:lpstr>
      <vt:lpstr>Segoe UI Semibold</vt:lpstr>
      <vt:lpstr>Source Sans Pro Light</vt:lpstr>
      <vt:lpstr>Tahoma</vt:lpstr>
      <vt:lpstr>Wingdings</vt:lpstr>
      <vt:lpstr>Custom</vt:lpstr>
      <vt:lpstr>Custom Design</vt:lpstr>
      <vt:lpstr>TRAVEL AGENCY DATA PLATFORM PROJECT  ZAINAB OJO</vt:lpstr>
      <vt:lpstr>PROJECT OVERVIEW</vt:lpstr>
      <vt:lpstr>DATA ARCHITECTURE</vt:lpstr>
      <vt:lpstr>TOOLS AND TECHNOLOGIES</vt:lpstr>
      <vt:lpstr>INFRASTRUCTURE PROVISIONING </vt:lpstr>
      <vt:lpstr>DATA PIPELINE ORCHESTRATION USING AIRFLOW</vt:lpstr>
      <vt:lpstr>PowerPoint Presentation</vt:lpstr>
      <vt:lpstr>PowerPoint Presentation</vt:lpstr>
      <vt:lpstr>CI/CD Implementation for GitHub Repository</vt:lpstr>
      <vt:lpstr>CONTAINERIZATION</vt:lpstr>
      <vt:lpstr>INSIGHTS DERIVED FROM THE DATA</vt:lpstr>
      <vt:lpstr>INSIGHTS DERIVED FROM THE DATA CONTD.</vt:lpstr>
      <vt:lpstr>Global Travel Analytics Dashboard</vt:lpstr>
      <vt:lpstr>Page 1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Zainab Ojo</dc:creator>
  <cp:lastModifiedBy>Zainab Ojo</cp:lastModifiedBy>
  <cp:revision>4</cp:revision>
  <dcterms:created xsi:type="dcterms:W3CDTF">2024-11-22T14:49:00Z</dcterms:created>
  <dcterms:modified xsi:type="dcterms:W3CDTF">2024-11-22T23:52:53Z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